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409" r:id="rId2"/>
    <p:sldId id="478" r:id="rId3"/>
    <p:sldId id="456" r:id="rId4"/>
    <p:sldId id="457" r:id="rId5"/>
    <p:sldId id="477" r:id="rId6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ossini-Il Turco in Italia (2023.02.10)" id="{73BE47C5-B46B-4054-AD40-6FB9C3C3F598}">
          <p14:sldIdLst>
            <p14:sldId id="409"/>
            <p14:sldId id="478"/>
            <p14:sldId id="456"/>
            <p14:sldId id="457"/>
            <p14:sldId id="4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3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880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11/4/23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935D462-D0EE-FA35-DDA6-E980B7828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16" y="688898"/>
            <a:ext cx="4301957" cy="548020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69B908A3-53D9-599B-D122-574BE0CE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46" y="643467"/>
            <a:ext cx="413651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95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A7E312F2-DEB1-48AC-68A1-E46A4B836833}"/>
              </a:ext>
            </a:extLst>
          </p:cNvPr>
          <p:cNvSpPr txBox="1"/>
          <p:nvPr/>
        </p:nvSpPr>
        <p:spPr>
          <a:xfrm>
            <a:off x="-2058" y="0"/>
            <a:ext cx="4955058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i="0" dirty="0">
                <a:solidFill>
                  <a:srgbClr val="353535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353535"/>
                </a:solidFill>
                <a:effectLst/>
                <a:latin typeface="Helvetica Neue"/>
              </a:rPr>
              <a:t>意大利的土耳其人</a:t>
            </a:r>
            <a:r>
              <a:rPr lang="en-US" altLang="zh-CN" sz="1000" b="0" i="0" dirty="0">
                <a:solidFill>
                  <a:srgbClr val="353535"/>
                </a:solidFill>
                <a:effectLst/>
                <a:latin typeface="Helvetica Neue"/>
              </a:rPr>
              <a:t>》</a:t>
            </a:r>
            <a:r>
              <a:rPr lang="zh-CN" altLang="en-US" sz="1000" b="0" i="0" dirty="0">
                <a:solidFill>
                  <a:srgbClr val="353535"/>
                </a:solidFill>
                <a:effectLst/>
                <a:latin typeface="Helvetica Neue"/>
              </a:rPr>
              <a:t>是意大利杰出的作曲家乔阿基诺</a:t>
            </a:r>
            <a:r>
              <a:rPr lang="en-US" altLang="zh-CN" sz="1000" b="0" i="0" dirty="0">
                <a:solidFill>
                  <a:srgbClr val="353535"/>
                </a:solidFill>
                <a:effectLst/>
                <a:latin typeface="Helvetica Neue"/>
              </a:rPr>
              <a:t>·</a:t>
            </a:r>
            <a:r>
              <a:rPr lang="zh-CN" altLang="en-US" sz="1000" b="0" i="0" dirty="0">
                <a:solidFill>
                  <a:srgbClr val="353535"/>
                </a:solidFill>
                <a:effectLst/>
                <a:latin typeface="Helvetica Neue"/>
              </a:rPr>
              <a:t>安东尼奥</a:t>
            </a:r>
            <a:r>
              <a:rPr lang="en-US" altLang="zh-CN" sz="1000" b="0" i="0" dirty="0">
                <a:solidFill>
                  <a:srgbClr val="353535"/>
                </a:solidFill>
                <a:effectLst/>
                <a:latin typeface="Helvetica Neue"/>
              </a:rPr>
              <a:t>·</a:t>
            </a:r>
            <a:r>
              <a:rPr lang="zh-CN" altLang="en-US" sz="1000" b="0" i="0" dirty="0">
                <a:solidFill>
                  <a:srgbClr val="353535"/>
                </a:solidFill>
                <a:effectLst/>
                <a:latin typeface="Helvetica Neue"/>
              </a:rPr>
              <a:t>罗西尼（</a:t>
            </a:r>
            <a:r>
              <a:rPr lang="en-US" sz="1000" b="0" i="0" dirty="0" err="1">
                <a:solidFill>
                  <a:srgbClr val="353535"/>
                </a:solidFill>
                <a:effectLst/>
                <a:latin typeface="Helvetica Neue"/>
              </a:rPr>
              <a:t>rossini</a:t>
            </a:r>
            <a:r>
              <a:rPr lang="en-US" sz="1000" b="0" i="0" dirty="0">
                <a:solidFill>
                  <a:srgbClr val="353535"/>
                </a:solidFill>
                <a:effectLst/>
                <a:latin typeface="Helvetica Neue"/>
              </a:rPr>
              <a:t> </a:t>
            </a:r>
            <a:r>
              <a:rPr lang="en-US" sz="1000" b="0" i="0" dirty="0" err="1">
                <a:solidFill>
                  <a:srgbClr val="353535"/>
                </a:solidFill>
                <a:effectLst/>
                <a:latin typeface="Helvetica Neue"/>
              </a:rPr>
              <a:t>gioacchino</a:t>
            </a:r>
            <a:r>
              <a:rPr lang="en-US" sz="1000" b="0" i="0" dirty="0">
                <a:solidFill>
                  <a:srgbClr val="353535"/>
                </a:solidFill>
                <a:effectLst/>
                <a:latin typeface="Helvetica Neue"/>
              </a:rPr>
              <a:t> antonio，1792—1868</a:t>
            </a:r>
            <a:r>
              <a:rPr lang="zh-CN" altLang="en-US" sz="1000" b="0" i="0" dirty="0">
                <a:solidFill>
                  <a:srgbClr val="353535"/>
                </a:solidFill>
                <a:effectLst/>
                <a:latin typeface="Helvetica Neue"/>
              </a:rPr>
              <a:t>年）于</a:t>
            </a:r>
            <a:r>
              <a:rPr lang="en-US" altLang="zh-CN" sz="1000" b="0" i="0" dirty="0">
                <a:solidFill>
                  <a:srgbClr val="353535"/>
                </a:solidFill>
                <a:effectLst/>
                <a:latin typeface="Helvetica Neue"/>
              </a:rPr>
              <a:t>1814</a:t>
            </a:r>
            <a:r>
              <a:rPr lang="zh-CN" altLang="en-US" sz="1000" b="0" i="0" dirty="0">
                <a:solidFill>
                  <a:srgbClr val="353535"/>
                </a:solidFill>
                <a:effectLst/>
                <a:latin typeface="Helvetica Neue"/>
              </a:rPr>
              <a:t>年创作的一部歌剧，同年</a:t>
            </a:r>
            <a:r>
              <a:rPr lang="en-US" altLang="zh-CN" sz="1000" b="0" i="0" dirty="0">
                <a:solidFill>
                  <a:srgbClr val="353535"/>
                </a:solidFill>
                <a:effectLst/>
                <a:latin typeface="Helvetica Neue"/>
              </a:rPr>
              <a:t>8</a:t>
            </a:r>
            <a:r>
              <a:rPr lang="zh-CN" altLang="en-US" sz="1000" b="0" i="0" dirty="0">
                <a:solidFill>
                  <a:srgbClr val="353535"/>
                </a:solidFill>
                <a:effectLst/>
                <a:latin typeface="Helvetica Neue"/>
              </a:rPr>
              <a:t>月</a:t>
            </a:r>
            <a:r>
              <a:rPr lang="en-US" altLang="zh-CN" sz="1000" b="0" i="0" dirty="0">
                <a:solidFill>
                  <a:srgbClr val="353535"/>
                </a:solidFill>
                <a:effectLst/>
                <a:latin typeface="Helvetica Neue"/>
              </a:rPr>
              <a:t>14</a:t>
            </a:r>
            <a:r>
              <a:rPr lang="zh-CN" altLang="en-US" sz="1000" b="0" i="0" dirty="0">
                <a:solidFill>
                  <a:srgbClr val="353535"/>
                </a:solidFill>
                <a:effectLst/>
                <a:latin typeface="Helvetica Neue"/>
              </a:rPr>
              <a:t>日在米兰斯卡拉剧院首演。</a:t>
            </a:r>
            <a:endParaRPr lang="en-US" sz="1000" dirty="0">
              <a:solidFill>
                <a:srgbClr val="353535"/>
              </a:solidFill>
              <a:latin typeface="Helvetica Neue"/>
            </a:endParaRPr>
          </a:p>
          <a:p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罗西尼因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阿尔及尔的意大利女郎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》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成功受启发，在接受斯卡拉剧院委托谱写新作时，就灵机一动，改让土耳其人来到意大利。于是请罗曼尼（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Helvetica Neue"/>
              </a:rPr>
              <a:t>felice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 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Helvetica Neue"/>
              </a:rPr>
              <a:t>romani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）写作剧本，谱出这一新作。当时尽管第一流歌手齐集，未料受到酷评而失败</a:t>
            </a:r>
            <a:endParaRPr lang="en-US" altLang="zh-CN" sz="1000" b="0" i="0" dirty="0">
              <a:solidFill>
                <a:srgbClr val="353535"/>
              </a:solidFill>
              <a:effectLst/>
              <a:latin typeface="Helvetica Neue"/>
            </a:endParaRPr>
          </a:p>
          <a:p>
            <a:endParaRPr lang="en-US" sz="1000" dirty="0">
              <a:solidFill>
                <a:srgbClr val="353535"/>
              </a:solidFill>
              <a:latin typeface="Helvetica Neue"/>
            </a:endParaRP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剧中人物：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瑟林姆 （土耳其国王） 男低音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唐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·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杰罗尼欧 （菲奥丽拉的丈夫） 男低音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菲奥丽拉 （杰罗尼欧之妻） 女高音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唐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·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纳基索 （菲奥丽拉的情人） 男低音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柴伊达 （瑟林姆迷恋的吉普赛姑娘） 次女高音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诗人 （这部歌剧的剧本作者） 男中音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阿巴塞尔 （吉普赛人） 男高音</a:t>
            </a:r>
          </a:p>
          <a:p>
            <a:endParaRPr lang="en-US" sz="1000" dirty="0"/>
          </a:p>
          <a:p>
            <a:pPr algn="l"/>
            <a:r>
              <a:rPr lang="zh-CN" altLang="en-US" sz="1000" b="0" i="0" dirty="0">
                <a:solidFill>
                  <a:srgbClr val="B66B6B"/>
                </a:solidFill>
                <a:effectLst/>
                <a:latin typeface="Helvetica Neue"/>
              </a:rPr>
              <a:t>剧情介绍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序曲：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d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大调。这是罗西尼第一首为斯卡拉剧院管弦乐团所写的序曲。他在谱写时，清楚地意识到这个当时意大利首屈一指的乐团。而序奏用颇长的法国号独奏声部，就是让当时的名法国号手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——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斯卡拉剧院的贝罗利（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Helvetica Neue"/>
              </a:rPr>
              <a:t>lulgl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 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Helvetica Neue"/>
              </a:rPr>
              <a:t>belloli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）去大显身手的。后来这部分被转用到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奥特罗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》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序曲。</a:t>
            </a:r>
          </a:p>
          <a:p>
            <a:endParaRPr lang="en-US" sz="1000" dirty="0"/>
          </a:p>
          <a:p>
            <a:pPr algn="l"/>
            <a:r>
              <a:rPr lang="zh-CN" altLang="en-US" sz="1000" b="0" i="0" dirty="0">
                <a:solidFill>
                  <a:srgbClr val="B66B6B"/>
                </a:solidFill>
                <a:effectLst/>
                <a:latin typeface="Helvetica Neue"/>
              </a:rPr>
              <a:t>第一幕</a:t>
            </a:r>
          </a:p>
          <a:p>
            <a:pPr algn="l"/>
            <a:r>
              <a:rPr lang="zh-CN" altLang="en-US" sz="1000" b="1" i="0" dirty="0">
                <a:solidFill>
                  <a:srgbClr val="222222"/>
                </a:solidFill>
                <a:effectLst/>
                <a:latin typeface="Helvetica Neue"/>
              </a:rPr>
              <a:t>第一场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拿波里附近的海岸。当吉普赛人在海岸愉快地合唱时，诗人一面想着喜歌剧（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Helvetica Neue"/>
              </a:rPr>
              <a:t>operabuffa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）的剧情，一面溜达般走到这儿。吉普赛姑娘柴伊达以前曾和土耳其国王瑟林姆相爱，但是由于国王误会她的不贞，终于把她遗弃。然而，即使是如此，柴伊达还是爱着瑟林姆。诗人看到这些吉普赛人后，决定在他的歌剧新作中，幕启时就让他们先登场。接着是他熟悉的年轻貌美的菲奥丽拉夫人，以及她的丈夫、年老的烧饼师傅唐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·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杰罗尼欧。这时候，杰罗尼欧刚好走来，请柴伊达看他的手相。由于她说“你的妻子可能会红杏出墙”，他就很不高兴地离去。诗人和吉普赛人也都退场。接着，菲奥丽拉和女友们到海岸来散步。她的模样正是身处倦怠期的典型，懒洋洋地唱出咏叹调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只爱一个男人会使人发疯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》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。这时驶来一艘土耳其船，由于这一群意大利女郎正意态阑珊，看到土耳其男人便眉飞色舞起来，于是很快便成为好朋友。菲奥丽拉对英俊的瑟林姆一见钟情，于是一起唱出二重唱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美丽的意大利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》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（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Helvetica Neue"/>
              </a:rPr>
              <a:t>bella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 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Helvetica Neue"/>
              </a:rPr>
              <a:t>italia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）。过后菲奥丽拉就邀请瑟林姆到家里喝茶，在隐蔽处目睹此景的杰罗尼欧呆了半晌。这时热恋着菲奥丽拉的纳基索也来了，杰罗尼欧就向他请教，妻子现今把土耳其人带到家里，如何处理较好。当诗人再次登场看到这两个大男人在发愣，便表示第一幕的情节已经想好，然后开始提笔写第二幕的故事。他要让丈夫气咻咻地赶到妻子那里，而且大打出手。</a:t>
            </a:r>
          </a:p>
          <a:p>
            <a:endParaRPr lang="en-US" sz="1000" dirty="0"/>
          </a:p>
          <a:p>
            <a:pPr algn="l"/>
            <a:r>
              <a:rPr lang="zh-CN" altLang="en-US" sz="1000" b="1" i="0" dirty="0">
                <a:solidFill>
                  <a:srgbClr val="222222"/>
                </a:solidFill>
                <a:effectLst/>
                <a:latin typeface="Helvetica Neue"/>
              </a:rPr>
              <a:t>第二场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菲奥丽拉的家。瑟林姆一面喝咖啡，一面向菲奥丽拉挑情，但她不相信他的甜言蜜语，这就是二重唱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你是土耳其人，所以无法信赖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》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（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Helvetica Neue"/>
              </a:rPr>
              <a:t>siete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Neue"/>
              </a:rPr>
              <a:t>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Helvetica Neue"/>
              </a:rPr>
              <a:t>turchi，non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Neue"/>
              </a:rPr>
              <a:t> vi credo）</a:t>
            </a:r>
            <a:endParaRPr lang="zh-CN" altLang="en-US" sz="1000" b="0" i="0" dirty="0">
              <a:solidFill>
                <a:srgbClr val="222222"/>
              </a:solidFill>
              <a:effectLst/>
              <a:latin typeface="Helvetica Neue"/>
            </a:endParaRPr>
          </a:p>
          <a:p>
            <a:endParaRPr lang="en-US" sz="1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5743B51-1623-9514-D811-B6DFD968AA74}"/>
              </a:ext>
            </a:extLst>
          </p:cNvPr>
          <p:cNvSpPr txBox="1"/>
          <p:nvPr/>
        </p:nvSpPr>
        <p:spPr>
          <a:xfrm>
            <a:off x="4953000" y="0"/>
            <a:ext cx="495137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这时丈夫回来了，瑟林姆一紧张就拔出短剑，于是反而是丈夫吓得魂不附体。机警的菲奥丽拉赶紧表示：“我的夫婿是来向国王表示敬意的”，化解了这尴尬的场面。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瑟林姆因对她的求爱得不到回响，悻悻然告退。待大家都离去，只剩下杰罗尼欧时，诗人又悄然出现。他是回来拿剧情记事簿的，诗人对罗杰尼欧煽动一番后便走了。菲奥丽拉回来后，夫妻间爆发出一场激烈争吵，最后是丈夫被妻子驳倒。</a:t>
            </a:r>
            <a:endParaRPr lang="en-US" altLang="zh-CN" sz="1000" b="0" i="0" dirty="0">
              <a:solidFill>
                <a:srgbClr val="222222"/>
              </a:solidFill>
              <a:effectLst/>
              <a:latin typeface="Helvetica Neue"/>
            </a:endParaRPr>
          </a:p>
          <a:p>
            <a:pPr algn="l"/>
            <a:endParaRPr lang="en-US" altLang="zh-CN" sz="1000" dirty="0">
              <a:solidFill>
                <a:srgbClr val="222222"/>
              </a:solidFill>
              <a:latin typeface="Helvetica Neue"/>
            </a:endParaRPr>
          </a:p>
          <a:p>
            <a:pPr algn="l"/>
            <a:r>
              <a:rPr lang="zh-CN" altLang="en-US" sz="1000" b="1" i="0" dirty="0">
                <a:solidFill>
                  <a:srgbClr val="222222"/>
                </a:solidFill>
                <a:effectLst/>
                <a:latin typeface="Helvetica Neue"/>
              </a:rPr>
              <a:t>第三场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海岸。诗人得悉柴伊达过去曾是国王的情人，试图巧妙地把两人引到这个海边，让他们重逢。来到这儿的瑟林姆发觉柴伊达是昔日情人时，欣喜万分。这时，纳基索、菲奥丽拉和杰罗尼欧比分别悄悄来到。菲奥丽拉看到瑟林姆跟别的女人亲热的情景，妒火中烧，在瑟林姆面前把自己的面纱拿下。自此，女人间的大争吵便开始了，诗人高喊着这是最精彩的场面，为两个殴斗中的女人加油，在一片骚乱中幕落。</a:t>
            </a:r>
          </a:p>
          <a:p>
            <a:pPr algn="l"/>
            <a:endParaRPr lang="en-US" altLang="zh-CN" sz="1000" b="0" i="0" dirty="0">
              <a:solidFill>
                <a:srgbClr val="222222"/>
              </a:solidFill>
              <a:effectLst/>
              <a:latin typeface="Helvetica Neue"/>
            </a:endParaRPr>
          </a:p>
          <a:p>
            <a:pPr algn="l"/>
            <a:r>
              <a:rPr lang="zh-CN" altLang="en-US" sz="1000" b="0" i="0" dirty="0">
                <a:solidFill>
                  <a:srgbClr val="B66B6B"/>
                </a:solidFill>
                <a:effectLst/>
                <a:latin typeface="Helvetica Neue"/>
              </a:rPr>
              <a:t>第二幕</a:t>
            </a:r>
          </a:p>
          <a:p>
            <a:pPr algn="l"/>
            <a:r>
              <a:rPr lang="zh-CN" altLang="en-US" sz="1000" b="1" i="0" dirty="0">
                <a:solidFill>
                  <a:srgbClr val="222222"/>
                </a:solidFill>
                <a:effectLst/>
                <a:latin typeface="Helvetica Neue"/>
              </a:rPr>
              <a:t>第一场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旅馆的一室。当杰罗尼欧和诗人一起喝酒时，瑟林姆来告诉杰罗尼欧，土耳其有出卖妻子的风俗，问他愿不愿意转让，于是唱出二重唱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《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土耳其的良好风俗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》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（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d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，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un 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Helvetica Neue"/>
              </a:rPr>
              <a:t>bell’uso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Helvetica Neue"/>
              </a:rPr>
              <a:t> di 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Helvetica Neue"/>
              </a:rPr>
              <a:t>turchia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）。而杰罗尼欧则答说，在意大利有一种习俗，就是把来购买妻子的色狼痛打一顿。瑟林姆不仅不被他唬住，还警告他：“我们远有掠夺妇女的习惯”。不消说，两个男人就开始吵架，最后分别从不同的门离去。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菲奥丽拉把柴伊达邀到这里，决定请瑟林姆自己公开选定他想要的女人。当瑟林姆出现后，在两个争风吃醋的女人逼迫下，他终于选定菲奥丽拉。她感到非常满意，拉着瑟林姆的手，一块儿离开这房间。随后杰罗尼欧、诗人和纳基索一起出现。当杰罗尼欧表示想把妻子逐出家门时，诗人却加以阻止。他说土耳其人计划混入假面舞会中把菲奥丽拉带走，逃回土耳其，因此建议他让菲奥丽拉穿上和柴伊达一样的衣裳。</a:t>
            </a:r>
            <a:endParaRPr lang="en-US" altLang="zh-CN" sz="1000" b="0" i="0" dirty="0">
              <a:solidFill>
                <a:srgbClr val="222222"/>
              </a:solidFill>
              <a:effectLst/>
              <a:latin typeface="Helvetica Neue"/>
            </a:endParaRPr>
          </a:p>
          <a:p>
            <a:pPr algn="l"/>
            <a:endParaRPr lang="zh-CN" altLang="en-US" sz="1000" b="0" i="0" dirty="0">
              <a:solidFill>
                <a:srgbClr val="222222"/>
              </a:solidFill>
              <a:effectLst/>
              <a:latin typeface="Helvetica Neue"/>
            </a:endParaRPr>
          </a:p>
          <a:p>
            <a:pPr algn="l"/>
            <a:r>
              <a:rPr lang="zh-CN" altLang="en-US" sz="1000" b="1" i="0" dirty="0">
                <a:solidFill>
                  <a:srgbClr val="222222"/>
                </a:solidFill>
                <a:effectLst/>
                <a:latin typeface="Helvetica Neue"/>
              </a:rPr>
              <a:t>第二场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假面舞会。在假面舞会上，和菲奥丽拉穿同样衣裳的柴伊达，被瑟林姆握住手，相拥共舞时，真是欣喜欲狂。瑟林姆果真上了诗人的当，抓住柴伊达就逃离现场。</a:t>
            </a:r>
            <a:endParaRPr lang="en-US" altLang="zh-CN" sz="1000" b="0" i="0" dirty="0">
              <a:solidFill>
                <a:srgbClr val="222222"/>
              </a:solidFill>
              <a:effectLst/>
              <a:latin typeface="Helvetica Neue"/>
            </a:endParaRPr>
          </a:p>
          <a:p>
            <a:pPr algn="l"/>
            <a:endParaRPr lang="zh-CN" altLang="en-US" sz="1000" b="0" i="0" dirty="0">
              <a:solidFill>
                <a:srgbClr val="222222"/>
              </a:solidFill>
              <a:effectLst/>
              <a:latin typeface="Helvetica Neue"/>
            </a:endParaRPr>
          </a:p>
          <a:p>
            <a:pPr algn="l"/>
            <a:r>
              <a:rPr lang="zh-CN" altLang="en-US" sz="1000" b="1" i="0" dirty="0">
                <a:solidFill>
                  <a:srgbClr val="222222"/>
                </a:solidFill>
                <a:effectLst/>
                <a:latin typeface="Helvetica Neue"/>
              </a:rPr>
              <a:t>第三场</a:t>
            </a:r>
          </a:p>
          <a:p>
            <a:pPr algn="l"/>
            <a:r>
              <a:rPr lang="zh-CN" altLang="en-US" sz="1000" b="0" i="0" dirty="0">
                <a:solidFill>
                  <a:srgbClr val="222222"/>
                </a:solidFill>
                <a:effectLst/>
                <a:latin typeface="Helvetica Neue"/>
              </a:rPr>
              <a:t>海岸。菲奥丽拉为了追瑟林姆和柴伊达，气喘如牛地跑到这个海岸，未料被丈夫把她抓个正着。这时她终于回心转意回到丈夫身边，杰罗尼欧也因此感到莫大安慰。就在这时候，瑟林姆和土耳其人、柴伊达和吉普赛人都出现了，他们很友善地一起坐上帆船，并起锚向外海驶去。在皆大欢喜中，幕落。</a:t>
            </a:r>
          </a:p>
          <a:p>
            <a:pPr algn="l"/>
            <a:endParaRPr lang="zh-CN" altLang="en-US" sz="1000" b="0" i="0" dirty="0">
              <a:solidFill>
                <a:srgbClr val="222222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2516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689B82C9-51F3-89B9-B096-4AC6A7C50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7614"/>
          <a:stretch/>
        </p:blipFill>
        <p:spPr>
          <a:xfrm>
            <a:off x="6333046" y="3506112"/>
            <a:ext cx="3572954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694BDE0-2ADC-32F2-592A-B437A51F1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7" r="8966" b="2"/>
          <a:stretch/>
        </p:blipFill>
        <p:spPr>
          <a:xfrm>
            <a:off x="20" y="10"/>
            <a:ext cx="7438168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Grafik 4" descr="Ein Bild, das Person, drinnen, Mann, stehend enthält.&#10;&#10;Automatisch generierte Beschreibung">
            <a:extLst>
              <a:ext uri="{FF2B5EF4-FFF2-40B4-BE49-F238E27FC236}">
                <a16:creationId xmlns:a16="http://schemas.microsoft.com/office/drawing/2014/main" id="{C3BFB1B9-7103-03B5-FF91-0D50BC6A7F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6" b="-3"/>
          <a:stretch/>
        </p:blipFill>
        <p:spPr>
          <a:xfrm>
            <a:off x="5011653" y="10"/>
            <a:ext cx="4894347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652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port, Tänzer, angezogen, Kleidung enthält.&#10;&#10;Automatisch generierte Beschreibung">
            <a:extLst>
              <a:ext uri="{FF2B5EF4-FFF2-40B4-BE49-F238E27FC236}">
                <a16:creationId xmlns:a16="http://schemas.microsoft.com/office/drawing/2014/main" id="{3892F3DE-0AD1-1013-2EBF-2CFC90118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" r="3" b="3"/>
          <a:stretch/>
        </p:blipFill>
        <p:spPr>
          <a:xfrm>
            <a:off x="4428554" y="3263116"/>
            <a:ext cx="5477446" cy="3594884"/>
          </a:xfrm>
          <a:prstGeom prst="rect">
            <a:avLst/>
          </a:prstGeom>
        </p:spPr>
      </p:pic>
      <p:pic>
        <p:nvPicPr>
          <p:cNvPr id="3" name="Grafik 2" descr="Ein Bild, das Person, Mann, stehend, angezogen enthält.&#10;&#10;Automatisch generierte Beschreibung">
            <a:extLst>
              <a:ext uri="{FF2B5EF4-FFF2-40B4-BE49-F238E27FC236}">
                <a16:creationId xmlns:a16="http://schemas.microsoft.com/office/drawing/2014/main" id="{A0B86B0B-F688-E398-D718-1C501DF7C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"/>
          <a:stretch/>
        </p:blipFill>
        <p:spPr>
          <a:xfrm>
            <a:off x="1425393" y="10"/>
            <a:ext cx="5493228" cy="3920034"/>
          </a:xfrm>
          <a:custGeom>
            <a:avLst/>
            <a:gdLst/>
            <a:ahLst/>
            <a:cxnLst/>
            <a:rect l="l" t="t" r="r" b="b"/>
            <a:pathLst>
              <a:path w="4113440" h="3920044">
                <a:moveTo>
                  <a:pt x="0" y="0"/>
                </a:moveTo>
                <a:lnTo>
                  <a:pt x="4113440" y="0"/>
                </a:lnTo>
                <a:lnTo>
                  <a:pt x="4113440" y="3103224"/>
                </a:lnTo>
                <a:lnTo>
                  <a:pt x="2157388" y="3103224"/>
                </a:lnTo>
                <a:lnTo>
                  <a:pt x="215738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6692FB-8FCB-4B46-A077-B6132E789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49326" y="160868"/>
            <a:ext cx="2725969" cy="2941382"/>
          </a:xfrm>
          <a:prstGeom prst="rect">
            <a:avLst/>
          </a:prstGeom>
          <a:solidFill>
            <a:srgbClr val="52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FC960A-022A-4742-832C-FCE8ABEAB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03" y="4069977"/>
            <a:ext cx="1163984" cy="2019928"/>
          </a:xfrm>
          <a:prstGeom prst="rect">
            <a:avLst/>
          </a:prstGeom>
          <a:solidFill>
            <a:srgbClr val="52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Person, Boden enthält.&#10;&#10;Automatisch generierte Beschreibung">
            <a:extLst>
              <a:ext uri="{FF2B5EF4-FFF2-40B4-BE49-F238E27FC236}">
                <a16:creationId xmlns:a16="http://schemas.microsoft.com/office/drawing/2014/main" id="{7366DBD2-C9B0-83D9-CF62-2918C3C297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7" b="4"/>
          <a:stretch/>
        </p:blipFill>
        <p:spPr>
          <a:xfrm>
            <a:off x="1425393" y="4069977"/>
            <a:ext cx="2872456" cy="201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65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4BD1D4-E188-B15C-73EE-3D9626F95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90" r="-1" b="3742"/>
          <a:stretch/>
        </p:blipFill>
        <p:spPr>
          <a:xfrm>
            <a:off x="261405" y="321732"/>
            <a:ext cx="4610854" cy="3017405"/>
          </a:xfrm>
          <a:prstGeom prst="rect">
            <a:avLst/>
          </a:prstGeom>
        </p:spPr>
      </p:pic>
      <p:pic>
        <p:nvPicPr>
          <p:cNvPr id="3" name="Grafik 2" descr="Ein Bild, das Sitz enthält.&#10;&#10;Automatisch generierte Beschreibung">
            <a:extLst>
              <a:ext uri="{FF2B5EF4-FFF2-40B4-BE49-F238E27FC236}">
                <a16:creationId xmlns:a16="http://schemas.microsoft.com/office/drawing/2014/main" id="{52DA215D-0932-0638-514D-DBA64CB84F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8" r="2" b="2"/>
          <a:stretch/>
        </p:blipFill>
        <p:spPr>
          <a:xfrm>
            <a:off x="261405" y="3510853"/>
            <a:ext cx="4610854" cy="2789954"/>
          </a:xfrm>
          <a:prstGeom prst="rect">
            <a:avLst/>
          </a:prstGeom>
        </p:spPr>
      </p:pic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104D2D51-882A-8B27-AD37-574EABAEF6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6" r="20597" b="1"/>
          <a:stretch/>
        </p:blipFill>
        <p:spPr>
          <a:xfrm>
            <a:off x="5033740" y="321733"/>
            <a:ext cx="4610854" cy="597907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6EC3101-2F26-F940-A594-4054EED70001}"/>
              </a:ext>
            </a:extLst>
          </p:cNvPr>
          <p:cNvSpPr txBox="1"/>
          <p:nvPr/>
        </p:nvSpPr>
        <p:spPr>
          <a:xfrm>
            <a:off x="261405" y="6394737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7A7A7A"/>
                </a:solidFill>
                <a:effectLst/>
                <a:latin typeface="Georgia" panose="02040502050405020303" pitchFamily="18" charset="0"/>
              </a:rPr>
              <a:t>Molto agitato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224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</TotalTime>
  <Words>1427</Words>
  <Application>Microsoft Macintosh PowerPoint</Application>
  <PresentationFormat>A4 Paper (210x297 mm)</PresentationFormat>
  <Paragraphs>38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Georgia</vt:lpstr>
      <vt:lpstr>Helvetica Neue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175</cp:revision>
  <cp:lastPrinted>2022-12-30T07:30:13Z</cp:lastPrinted>
  <dcterms:created xsi:type="dcterms:W3CDTF">2022-11-07T20:45:57Z</dcterms:created>
  <dcterms:modified xsi:type="dcterms:W3CDTF">2023-11-04T11:30:12Z</dcterms:modified>
</cp:coreProperties>
</file>